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4"/>
  </p:sldMasterIdLst>
  <p:sldIdLst>
    <p:sldId id="256" r:id="rId5"/>
    <p:sldId id="304" r:id="rId6"/>
    <p:sldId id="307" r:id="rId7"/>
    <p:sldId id="309" r:id="rId8"/>
    <p:sldId id="326" r:id="rId9"/>
    <p:sldId id="310" r:id="rId10"/>
    <p:sldId id="32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3A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139" d="100"/>
          <a:sy n="139" d="100"/>
        </p:scale>
        <p:origin x="168" y="304"/>
      </p:cViewPr>
      <p:guideLst/>
    </p:cSldViewPr>
  </p:slideViewPr>
  <p:notesTextViewPr>
    <p:cViewPr>
      <p:scale>
        <a:sx n="3" d="2"/>
        <a:sy n="3" d="2"/>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7452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2098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00568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0435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692630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0724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03009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9943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4801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8589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4522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3245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0589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1233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8985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1/30/23</a:t>
            </a:fld>
            <a:endParaRPr lang="en-US" dirty="0"/>
          </a:p>
        </p:txBody>
      </p:sp>
    </p:spTree>
    <p:extLst>
      <p:ext uri="{BB962C8B-B14F-4D97-AF65-F5344CB8AC3E}">
        <p14:creationId xmlns:p14="http://schemas.microsoft.com/office/powerpoint/2010/main" val="870496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1/30/23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16927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F3D54BDC-64B8-F3A4-CD49-0DEBB7E0CED4}"/>
              </a:ext>
            </a:extLst>
          </p:cNvPr>
          <p:cNvPicPr>
            <a:picLocks noChangeAspect="1"/>
          </p:cNvPicPr>
          <p:nvPr/>
        </p:nvPicPr>
        <p:blipFill>
          <a:blip r:embed="rId2"/>
          <a:stretch>
            <a:fillRect/>
          </a:stretch>
        </p:blipFill>
        <p:spPr>
          <a:xfrm>
            <a:off x="957262" y="397854"/>
            <a:ext cx="6693218" cy="5954264"/>
          </a:xfrm>
          <a:prstGeom prst="rect">
            <a:avLst/>
          </a:prstGeom>
        </p:spPr>
      </p:pic>
      <p:pic>
        <p:nvPicPr>
          <p:cNvPr id="15" name="Picture 14" descr="Diagram&#10;&#10;Description automatically generated">
            <a:extLst>
              <a:ext uri="{FF2B5EF4-FFF2-40B4-BE49-F238E27FC236}">
                <a16:creationId xmlns:a16="http://schemas.microsoft.com/office/drawing/2014/main" id="{A89AD963-5E87-57F6-ABBD-27E5C90BE46D}"/>
              </a:ext>
            </a:extLst>
          </p:cNvPr>
          <p:cNvPicPr>
            <a:picLocks noChangeAspect="1"/>
          </p:cNvPicPr>
          <p:nvPr/>
        </p:nvPicPr>
        <p:blipFill>
          <a:blip r:embed="rId3">
            <a:alphaModFix/>
          </a:blip>
          <a:stretch>
            <a:fillRect/>
          </a:stretch>
        </p:blipFill>
        <p:spPr>
          <a:xfrm>
            <a:off x="7404651" y="2703441"/>
            <a:ext cx="2236307" cy="2236307"/>
          </a:xfrm>
          <a:prstGeom prst="rect">
            <a:avLst/>
          </a:prstGeom>
        </p:spPr>
      </p:pic>
    </p:spTree>
    <p:extLst>
      <p:ext uri="{BB962C8B-B14F-4D97-AF65-F5344CB8AC3E}">
        <p14:creationId xmlns:p14="http://schemas.microsoft.com/office/powerpoint/2010/main" val="1590242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E74D6D-607D-4771-8292-C2F34C74641A}"/>
              </a:ext>
            </a:extLst>
          </p:cNvPr>
          <p:cNvSpPr>
            <a:spLocks noGrp="1"/>
          </p:cNvSpPr>
          <p:nvPr>
            <p:ph type="title"/>
          </p:nvPr>
        </p:nvSpPr>
        <p:spPr>
          <a:xfrm>
            <a:off x="677335" y="2551782"/>
            <a:ext cx="8596668" cy="1826581"/>
          </a:xfrm>
        </p:spPr>
        <p:txBody>
          <a:bodyPr>
            <a:normAutofit fontScale="90000"/>
          </a:bodyPr>
          <a:lstStyle/>
          <a:p>
            <a:pPr algn="ctr"/>
            <a:r>
              <a:rPr lang="fr-FR" dirty="0" err="1"/>
              <a:t>Title</a:t>
            </a:r>
            <a:r>
              <a:rPr lang="fr-FR" dirty="0"/>
              <a:t>:</a:t>
            </a:r>
            <a:r>
              <a:rPr lang="en-US" sz="4400" dirty="0">
                <a:effectLst/>
                <a:ea typeface="Calibri" panose="020F0502020204030204" pitchFamily="34" charset="0"/>
                <a:cs typeface="Times New Roman" panose="02020603050405020304" pitchFamily="18" charset="0"/>
              </a:rPr>
              <a:t>Molecular Characterization of ASFV in infected Pigs in Production Regions in Cameroon</a:t>
            </a:r>
            <a:r>
              <a:rPr lang="en-CM" sz="4400" dirty="0">
                <a:effectLst/>
              </a:rPr>
              <a:t> </a:t>
            </a:r>
            <a:endParaRPr lang="fr-FR" sz="4400" dirty="0"/>
          </a:p>
        </p:txBody>
      </p:sp>
      <p:sp>
        <p:nvSpPr>
          <p:cNvPr id="3" name="Espace réservé du texte 2">
            <a:extLst>
              <a:ext uri="{FF2B5EF4-FFF2-40B4-BE49-F238E27FC236}">
                <a16:creationId xmlns:a16="http://schemas.microsoft.com/office/drawing/2014/main" id="{536C10C6-2651-42B8-8CC1-B29A62F78B7C}"/>
              </a:ext>
            </a:extLst>
          </p:cNvPr>
          <p:cNvSpPr>
            <a:spLocks noGrp="1"/>
          </p:cNvSpPr>
          <p:nvPr>
            <p:ph type="body" idx="1"/>
          </p:nvPr>
        </p:nvSpPr>
        <p:spPr>
          <a:xfrm>
            <a:off x="677335" y="4537387"/>
            <a:ext cx="8596668" cy="860400"/>
          </a:xfrm>
        </p:spPr>
        <p:txBody>
          <a:bodyPr>
            <a:normAutofit/>
          </a:bodyPr>
          <a:lstStyle/>
          <a:p>
            <a:r>
              <a:rPr lang="fr-FR" dirty="0" err="1"/>
              <a:t>Presenter</a:t>
            </a:r>
            <a:r>
              <a:rPr lang="fr-FR" dirty="0"/>
              <a:t>: Stephen M. </a:t>
            </a:r>
            <a:r>
              <a:rPr lang="fr-FR" dirty="0" err="1"/>
              <a:t>Ghogomu</a:t>
            </a:r>
            <a:endParaRPr lang="fr-FR" dirty="0"/>
          </a:p>
          <a:p>
            <a:r>
              <a:rPr lang="fr-FR" dirty="0"/>
              <a:t>Country and institution: </a:t>
            </a:r>
            <a:r>
              <a:rPr lang="fr-FR" dirty="0" err="1"/>
              <a:t>University</a:t>
            </a:r>
            <a:r>
              <a:rPr lang="fr-FR" dirty="0"/>
              <a:t> of Buea, </a:t>
            </a:r>
            <a:r>
              <a:rPr lang="fr-FR" dirty="0" err="1"/>
              <a:t>Cameroon</a:t>
            </a:r>
            <a:endParaRPr lang="fr-FR" dirty="0"/>
          </a:p>
          <a:p>
            <a:endParaRPr lang="fr-FR" dirty="0"/>
          </a:p>
        </p:txBody>
      </p:sp>
      <p:pic>
        <p:nvPicPr>
          <p:cNvPr id="5" name="Picture 4">
            <a:extLst>
              <a:ext uri="{FF2B5EF4-FFF2-40B4-BE49-F238E27FC236}">
                <a16:creationId xmlns:a16="http://schemas.microsoft.com/office/drawing/2014/main" id="{CC0ECEEB-6B58-1840-F2BF-2C5EB93F7153}"/>
              </a:ext>
            </a:extLst>
          </p:cNvPr>
          <p:cNvPicPr>
            <a:picLocks noChangeAspect="1"/>
          </p:cNvPicPr>
          <p:nvPr/>
        </p:nvPicPr>
        <p:blipFill>
          <a:blip r:embed="rId2"/>
          <a:stretch>
            <a:fillRect/>
          </a:stretch>
        </p:blipFill>
        <p:spPr>
          <a:xfrm>
            <a:off x="0" y="0"/>
            <a:ext cx="1828800" cy="1685925"/>
          </a:xfrm>
          <a:prstGeom prst="rect">
            <a:avLst/>
          </a:prstGeom>
        </p:spPr>
      </p:pic>
    </p:spTree>
    <p:extLst>
      <p:ext uri="{BB962C8B-B14F-4D97-AF65-F5344CB8AC3E}">
        <p14:creationId xmlns:p14="http://schemas.microsoft.com/office/powerpoint/2010/main" val="1243703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C0ECEEB-6B58-1840-F2BF-2C5EB93F7153}"/>
              </a:ext>
            </a:extLst>
          </p:cNvPr>
          <p:cNvPicPr>
            <a:picLocks noChangeAspect="1"/>
          </p:cNvPicPr>
          <p:nvPr/>
        </p:nvPicPr>
        <p:blipFill>
          <a:blip r:embed="rId2"/>
          <a:stretch>
            <a:fillRect/>
          </a:stretch>
        </p:blipFill>
        <p:spPr>
          <a:xfrm>
            <a:off x="0" y="0"/>
            <a:ext cx="1828800" cy="1685925"/>
          </a:xfrm>
          <a:prstGeom prst="rect">
            <a:avLst/>
          </a:prstGeom>
        </p:spPr>
      </p:pic>
      <p:sp>
        <p:nvSpPr>
          <p:cNvPr id="7" name="Title 1">
            <a:extLst>
              <a:ext uri="{FF2B5EF4-FFF2-40B4-BE49-F238E27FC236}">
                <a16:creationId xmlns:a16="http://schemas.microsoft.com/office/drawing/2014/main" id="{5C895D12-1513-B393-9592-CBC186538812}"/>
              </a:ext>
            </a:extLst>
          </p:cNvPr>
          <p:cNvSpPr>
            <a:spLocks noGrp="1"/>
          </p:cNvSpPr>
          <p:nvPr>
            <p:ph type="title"/>
          </p:nvPr>
        </p:nvSpPr>
        <p:spPr>
          <a:xfrm>
            <a:off x="677335" y="1009752"/>
            <a:ext cx="8596668" cy="1320800"/>
          </a:xfrm>
        </p:spPr>
        <p:txBody>
          <a:bodyPr/>
          <a:lstStyle/>
          <a:p>
            <a:r>
              <a:rPr lang="en-US" dirty="0"/>
              <a:t>Agenda </a:t>
            </a:r>
          </a:p>
        </p:txBody>
      </p:sp>
      <p:sp>
        <p:nvSpPr>
          <p:cNvPr id="10" name="Content Placeholder 2">
            <a:extLst>
              <a:ext uri="{FF2B5EF4-FFF2-40B4-BE49-F238E27FC236}">
                <a16:creationId xmlns:a16="http://schemas.microsoft.com/office/drawing/2014/main" id="{C0ECF907-BDCA-1D1C-CE16-A3967179F42F}"/>
              </a:ext>
            </a:extLst>
          </p:cNvPr>
          <p:cNvSpPr txBox="1">
            <a:spLocks/>
          </p:cNvSpPr>
          <p:nvPr/>
        </p:nvSpPr>
        <p:spPr>
          <a:xfrm>
            <a:off x="677335" y="2478641"/>
            <a:ext cx="9381065" cy="388077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kern="1200">
                <a:solidFill>
                  <a:schemeClr val="tx1">
                    <a:lumMod val="50000"/>
                    <a:lumOff val="5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r>
              <a:rPr lang="en-US" b="1" dirty="0"/>
              <a:t>Please include the following in your presentation:</a:t>
            </a:r>
          </a:p>
          <a:p>
            <a:r>
              <a:rPr lang="en-US" dirty="0"/>
              <a:t>1. 	What is the country situation with respect to ASF?</a:t>
            </a:r>
          </a:p>
          <a:p>
            <a:r>
              <a:rPr lang="en-US" dirty="0"/>
              <a:t>2.	What are some of the key challenges faced?</a:t>
            </a:r>
          </a:p>
          <a:p>
            <a:r>
              <a:rPr lang="en-US" dirty="0"/>
              <a:t>3. 	What is your vision for the swine sector in your country for the next 5 	years/10 years?</a:t>
            </a:r>
          </a:p>
          <a:p>
            <a:r>
              <a:rPr lang="en-US" dirty="0"/>
              <a:t>4. 	What are your 3 – 5 expectations from this ASF GAP Analysis? </a:t>
            </a:r>
          </a:p>
        </p:txBody>
      </p:sp>
    </p:spTree>
    <p:extLst>
      <p:ext uri="{BB962C8B-B14F-4D97-AF65-F5344CB8AC3E}">
        <p14:creationId xmlns:p14="http://schemas.microsoft.com/office/powerpoint/2010/main" val="2004948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975B7-6DE5-78E7-3742-D4A695D87538}"/>
              </a:ext>
            </a:extLst>
          </p:cNvPr>
          <p:cNvSpPr>
            <a:spLocks noGrp="1"/>
          </p:cNvSpPr>
          <p:nvPr>
            <p:ph type="title"/>
          </p:nvPr>
        </p:nvSpPr>
        <p:spPr/>
        <p:txBody>
          <a:bodyPr>
            <a:normAutofit/>
          </a:bodyPr>
          <a:lstStyle/>
          <a:p>
            <a:r>
              <a:rPr lang="en-US" dirty="0"/>
              <a:t>Size and importance of the pig industry?</a:t>
            </a:r>
            <a:endParaRPr lang="en-CM" dirty="0"/>
          </a:p>
        </p:txBody>
      </p:sp>
      <p:sp>
        <p:nvSpPr>
          <p:cNvPr id="3" name="Content Placeholder 2">
            <a:extLst>
              <a:ext uri="{FF2B5EF4-FFF2-40B4-BE49-F238E27FC236}">
                <a16:creationId xmlns:a16="http://schemas.microsoft.com/office/drawing/2014/main" id="{027D8565-F2D2-00D6-6031-9DB5A0CCC49B}"/>
              </a:ext>
            </a:extLst>
          </p:cNvPr>
          <p:cNvSpPr>
            <a:spLocks noGrp="1"/>
          </p:cNvSpPr>
          <p:nvPr>
            <p:ph idx="1"/>
          </p:nvPr>
        </p:nvSpPr>
        <p:spPr/>
        <p:txBody>
          <a:bodyPr>
            <a:normAutofit/>
          </a:bodyPr>
          <a:lstStyle/>
          <a:p>
            <a:r>
              <a:rPr lang="en-CM" sz="1800" dirty="0">
                <a:effectLst/>
                <a:latin typeface="TimesNewRomanPSMT"/>
                <a:ea typeface="Times New Roman" panose="02020603050405020304" pitchFamily="18" charset="0"/>
              </a:rPr>
              <a:t>Cameroon is a low-income country in Central Africa with an estimated population of over 25.8 million inhabitants. </a:t>
            </a:r>
          </a:p>
          <a:p>
            <a:r>
              <a:rPr lang="en-CM" sz="1800" dirty="0">
                <a:effectLst/>
                <a:latin typeface="TimesNewRomanPSMT"/>
                <a:ea typeface="Times New Roman" panose="02020603050405020304" pitchFamily="18" charset="0"/>
              </a:rPr>
              <a:t>One-third of the households are involved in agriculture of which 23.3% are pig farmers.</a:t>
            </a:r>
          </a:p>
          <a:p>
            <a:r>
              <a:rPr lang="en-CM" sz="1800" dirty="0">
                <a:effectLst/>
                <a:latin typeface="TimesNewRomanPSMT"/>
                <a:ea typeface="Times New Roman" panose="02020603050405020304" pitchFamily="18" charset="0"/>
              </a:rPr>
              <a:t>It has the largest pig population in Central Africa with over 3.2 million pigs but contributes only 34.556 tons of meat to the annual meat production of Cameroon. </a:t>
            </a:r>
          </a:p>
          <a:p>
            <a:r>
              <a:rPr lang="en-CM" sz="1800" dirty="0">
                <a:effectLst/>
                <a:latin typeface="TimesNewRomanPSMT"/>
                <a:ea typeface="Times New Roman" panose="02020603050405020304" pitchFamily="18" charset="0"/>
              </a:rPr>
              <a:t>Pig production in Cameroon is currently estimated to be 2.02 kg/person, which is lower than the expected 5 kg/person because of numerous diseases (e.g. classical swine fever, swine erysipelas, porcine encephalomyelitis, Pasteurellosis, salmonellosis, ASF etc.) plaguing the livestock industry of which ASF is of utmost importance followed by swine erysipelas. </a:t>
            </a:r>
          </a:p>
          <a:p>
            <a:endParaRPr lang="en-CM" dirty="0"/>
          </a:p>
        </p:txBody>
      </p:sp>
    </p:spTree>
    <p:extLst>
      <p:ext uri="{BB962C8B-B14F-4D97-AF65-F5344CB8AC3E}">
        <p14:creationId xmlns:p14="http://schemas.microsoft.com/office/powerpoint/2010/main" val="1664143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7B0F8-1F26-0897-A709-BDCBAB94D945}"/>
              </a:ext>
            </a:extLst>
          </p:cNvPr>
          <p:cNvSpPr>
            <a:spLocks noGrp="1"/>
          </p:cNvSpPr>
          <p:nvPr>
            <p:ph type="title"/>
          </p:nvPr>
        </p:nvSpPr>
        <p:spPr/>
        <p:txBody>
          <a:bodyPr/>
          <a:lstStyle/>
          <a:p>
            <a:r>
              <a:rPr lang="en-CM" dirty="0"/>
              <a:t>Situation of the ASF in Cameroon </a:t>
            </a:r>
          </a:p>
        </p:txBody>
      </p:sp>
      <p:sp>
        <p:nvSpPr>
          <p:cNvPr id="3" name="Content Placeholder 2">
            <a:extLst>
              <a:ext uri="{FF2B5EF4-FFF2-40B4-BE49-F238E27FC236}">
                <a16:creationId xmlns:a16="http://schemas.microsoft.com/office/drawing/2014/main" id="{4F2D1B6C-74A5-4FF2-7E6C-F4F52F9B2519}"/>
              </a:ext>
            </a:extLst>
          </p:cNvPr>
          <p:cNvSpPr>
            <a:spLocks noGrp="1"/>
          </p:cNvSpPr>
          <p:nvPr>
            <p:ph idx="1"/>
          </p:nvPr>
        </p:nvSpPr>
        <p:spPr>
          <a:xfrm>
            <a:off x="677334" y="1719073"/>
            <a:ext cx="8596668" cy="4322290"/>
          </a:xfrm>
        </p:spPr>
        <p:txBody>
          <a:bodyPr>
            <a:normAutofit/>
          </a:bodyPr>
          <a:lstStyle/>
          <a:p>
            <a:r>
              <a:rPr lang="en-CM" sz="1800" dirty="0">
                <a:effectLst/>
                <a:latin typeface="TimesNewRomanPSMT"/>
                <a:ea typeface="Times New Roman" panose="02020603050405020304" pitchFamily="18" charset="0"/>
              </a:rPr>
              <a:t>The first-ever ASF outbreak in Cameroon was in 1982 and since then the country has become endemic with a yearly resurgence of the disease. </a:t>
            </a:r>
          </a:p>
          <a:p>
            <a:r>
              <a:rPr lang="en-US" sz="1800" dirty="0">
                <a:effectLst/>
                <a:latin typeface="URWPalladioL"/>
              </a:rPr>
              <a:t>The Ministry has instituted strict sanitary measures and contingency plans to fight against this deadly porcine disease. </a:t>
            </a:r>
          </a:p>
          <a:p>
            <a:r>
              <a:rPr lang="en-US" sz="1800" dirty="0">
                <a:effectLst/>
                <a:latin typeface="URWPalladioL"/>
              </a:rPr>
              <a:t>On a general note, measures include:</a:t>
            </a:r>
          </a:p>
          <a:p>
            <a:pPr lvl="1"/>
            <a:r>
              <a:rPr lang="en-US" dirty="0">
                <a:effectLst/>
                <a:latin typeface="URWPalladioL"/>
              </a:rPr>
              <a:t>reinforcement of epidemiological surveillance </a:t>
            </a:r>
          </a:p>
          <a:p>
            <a:pPr lvl="1"/>
            <a:r>
              <a:rPr lang="en-US" dirty="0">
                <a:effectLst/>
                <a:latin typeface="URWPalladioL"/>
              </a:rPr>
              <a:t>active control on transportation of pigs from one zone to the other </a:t>
            </a:r>
          </a:p>
          <a:p>
            <a:pPr lvl="1"/>
            <a:r>
              <a:rPr lang="en-US" dirty="0">
                <a:effectLst/>
                <a:latin typeface="URWPalladioL"/>
              </a:rPr>
              <a:t>sensitization and training of different actors within the pig sector </a:t>
            </a:r>
          </a:p>
          <a:p>
            <a:pPr lvl="1"/>
            <a:r>
              <a:rPr lang="en-US" dirty="0">
                <a:effectLst/>
                <a:latin typeface="URWPalladioL"/>
              </a:rPr>
              <a:t>sanitary and serological control of pigs from Tchad at the different sanitary checkpoints</a:t>
            </a:r>
          </a:p>
          <a:p>
            <a:pPr lvl="1"/>
            <a:r>
              <a:rPr lang="en-US" dirty="0">
                <a:effectLst/>
                <a:latin typeface="URWPalladioL"/>
              </a:rPr>
              <a:t>active involvement of different zootechnical </a:t>
            </a:r>
            <a:r>
              <a:rPr lang="en-US" dirty="0" err="1">
                <a:effectLst/>
                <a:latin typeface="URWPalladioL"/>
              </a:rPr>
              <a:t>centres</a:t>
            </a:r>
            <a:r>
              <a:rPr lang="en-US" dirty="0">
                <a:effectLst/>
                <a:latin typeface="URWPalladioL"/>
              </a:rPr>
              <a:t> in control and s</a:t>
            </a:r>
          </a:p>
          <a:p>
            <a:pPr lvl="1"/>
            <a:r>
              <a:rPr lang="en-US" dirty="0">
                <a:effectLst/>
                <a:latin typeface="URWPalladioL"/>
              </a:rPr>
              <a:t>surveillance within the different regions, in collaboration with the regional delegations for livestock with the national territory</a:t>
            </a:r>
          </a:p>
          <a:p>
            <a:endParaRPr lang="en-CM" sz="1800" dirty="0">
              <a:effectLst/>
              <a:latin typeface="Times New Roman" panose="02020603050405020304" pitchFamily="18" charset="0"/>
              <a:ea typeface="Times New Roman" panose="02020603050405020304" pitchFamily="18" charset="0"/>
            </a:endParaRPr>
          </a:p>
          <a:p>
            <a:endParaRPr lang="en-CM" dirty="0"/>
          </a:p>
        </p:txBody>
      </p:sp>
    </p:spTree>
    <p:extLst>
      <p:ext uri="{BB962C8B-B14F-4D97-AF65-F5344CB8AC3E}">
        <p14:creationId xmlns:p14="http://schemas.microsoft.com/office/powerpoint/2010/main" val="3191284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7CBF4-19D1-B633-20F6-CF550D0738AF}"/>
              </a:ext>
            </a:extLst>
          </p:cNvPr>
          <p:cNvSpPr>
            <a:spLocks noGrp="1"/>
          </p:cNvSpPr>
          <p:nvPr>
            <p:ph type="title"/>
          </p:nvPr>
        </p:nvSpPr>
        <p:spPr/>
        <p:txBody>
          <a:bodyPr>
            <a:normAutofit/>
          </a:bodyPr>
          <a:lstStyle/>
          <a:p>
            <a:r>
              <a:rPr lang="en-US" dirty="0"/>
              <a:t>Some of the key challenges faced?</a:t>
            </a:r>
            <a:endParaRPr lang="en-CM" dirty="0"/>
          </a:p>
        </p:txBody>
      </p:sp>
      <p:sp>
        <p:nvSpPr>
          <p:cNvPr id="3" name="Content Placeholder 2">
            <a:extLst>
              <a:ext uri="{FF2B5EF4-FFF2-40B4-BE49-F238E27FC236}">
                <a16:creationId xmlns:a16="http://schemas.microsoft.com/office/drawing/2014/main" id="{8B5980EF-1712-613A-3AC3-65CE068F525F}"/>
              </a:ext>
            </a:extLst>
          </p:cNvPr>
          <p:cNvSpPr>
            <a:spLocks noGrp="1"/>
          </p:cNvSpPr>
          <p:nvPr>
            <p:ph idx="1"/>
          </p:nvPr>
        </p:nvSpPr>
        <p:spPr/>
        <p:txBody>
          <a:bodyPr>
            <a:normAutofit/>
          </a:bodyPr>
          <a:lstStyle/>
          <a:p>
            <a:r>
              <a:rPr lang="en-US" dirty="0">
                <a:solidFill>
                  <a:srgbClr val="212529"/>
                </a:solidFill>
                <a:latin typeface="Arial" panose="020B0604020202020204" pitchFamily="34" charset="0"/>
                <a:cs typeface="Arial" panose="020B0604020202020204" pitchFamily="34" charset="0"/>
              </a:rPr>
              <a:t>P</a:t>
            </a:r>
            <a:r>
              <a:rPr lang="en-US" i="0" dirty="0">
                <a:solidFill>
                  <a:srgbClr val="212529"/>
                </a:solidFill>
                <a:effectLst/>
                <a:latin typeface="Arial" panose="020B0604020202020204" pitchFamily="34" charset="0"/>
                <a:cs typeface="Arial" panose="020B0604020202020204" pitchFamily="34" charset="0"/>
              </a:rPr>
              <a:t>ig farmers are barely </a:t>
            </a:r>
            <a:r>
              <a:rPr lang="en-US" i="0" dirty="0" err="1">
                <a:solidFill>
                  <a:srgbClr val="212529"/>
                </a:solidFill>
                <a:effectLst/>
                <a:latin typeface="Arial" panose="020B0604020202020204" pitchFamily="34" charset="0"/>
                <a:cs typeface="Arial" panose="020B0604020202020204" pitchFamily="34" charset="0"/>
              </a:rPr>
              <a:t>organised</a:t>
            </a:r>
            <a:r>
              <a:rPr lang="en-US" i="0" dirty="0">
                <a:solidFill>
                  <a:srgbClr val="212529"/>
                </a:solidFill>
                <a:effectLst/>
                <a:latin typeface="Arial" panose="020B0604020202020204" pitchFamily="34" charset="0"/>
                <a:cs typeface="Arial" panose="020B0604020202020204" pitchFamily="34" charset="0"/>
              </a:rPr>
              <a:t>, which doesn’t help when aiming to build up proper marketing channels</a:t>
            </a:r>
          </a:p>
          <a:p>
            <a:r>
              <a:rPr lang="en-US" i="0" dirty="0">
                <a:solidFill>
                  <a:srgbClr val="212529"/>
                </a:solidFill>
                <a:effectLst/>
                <a:latin typeface="Arial" panose="020B0604020202020204" pitchFamily="34" charset="0"/>
                <a:cs typeface="Arial" panose="020B0604020202020204" pitchFamily="34" charset="0"/>
              </a:rPr>
              <a:t>Certified slaughter or processing facilities are absent, either of which could guarantee quality meat</a:t>
            </a:r>
          </a:p>
          <a:p>
            <a:r>
              <a:rPr lang="en-US" dirty="0">
                <a:solidFill>
                  <a:srgbClr val="212529"/>
                </a:solidFill>
                <a:latin typeface="Arial" panose="020B0604020202020204" pitchFamily="34" charset="0"/>
                <a:cs typeface="Arial" panose="020B0604020202020204" pitchFamily="34" charset="0"/>
              </a:rPr>
              <a:t>N</a:t>
            </a:r>
            <a:r>
              <a:rPr lang="en-US" i="0" dirty="0">
                <a:solidFill>
                  <a:srgbClr val="212529"/>
                </a:solidFill>
                <a:effectLst/>
                <a:latin typeface="Arial" panose="020B0604020202020204" pitchFamily="34" charset="0"/>
                <a:cs typeface="Arial" panose="020B0604020202020204" pitchFamily="34" charset="0"/>
              </a:rPr>
              <a:t>o space reserved for markets pig market. Each farmer searches his/her own way for marketing his meat, Therefore each producer is </a:t>
            </a:r>
            <a:r>
              <a:rPr lang="en-US" i="0" dirty="0" err="1">
                <a:solidFill>
                  <a:srgbClr val="212529"/>
                </a:solidFill>
                <a:effectLst/>
                <a:latin typeface="Arial" panose="020B0604020202020204" pitchFamily="34" charset="0"/>
                <a:cs typeface="Arial" panose="020B0604020202020204" pitchFamily="34" charset="0"/>
              </a:rPr>
              <a:t>organised</a:t>
            </a:r>
            <a:r>
              <a:rPr lang="en-US" i="0" dirty="0">
                <a:solidFill>
                  <a:srgbClr val="212529"/>
                </a:solidFill>
                <a:effectLst/>
                <a:latin typeface="Arial" panose="020B0604020202020204" pitchFamily="34" charset="0"/>
                <a:cs typeface="Arial" panose="020B0604020202020204" pitchFamily="34" charset="0"/>
              </a:rPr>
              <a:t> as he/she sees fit.”</a:t>
            </a:r>
          </a:p>
          <a:p>
            <a:r>
              <a:rPr lang="en-US" dirty="0">
                <a:solidFill>
                  <a:srgbClr val="212529"/>
                </a:solidFill>
                <a:latin typeface="Arial" panose="020B0604020202020204" pitchFamily="34" charset="0"/>
                <a:cs typeface="Arial" panose="020B0604020202020204" pitchFamily="34" charset="0"/>
              </a:rPr>
              <a:t>M</a:t>
            </a:r>
            <a:r>
              <a:rPr lang="en-US" i="0" dirty="0">
                <a:solidFill>
                  <a:srgbClr val="212529"/>
                </a:solidFill>
                <a:effectLst/>
                <a:latin typeface="Arial" panose="020B0604020202020204" pitchFamily="34" charset="0"/>
                <a:cs typeface="Arial" panose="020B0604020202020204" pitchFamily="34" charset="0"/>
              </a:rPr>
              <a:t>inimum of </a:t>
            </a:r>
            <a:r>
              <a:rPr lang="en-US" i="0" dirty="0" err="1">
                <a:solidFill>
                  <a:srgbClr val="212529"/>
                </a:solidFill>
                <a:effectLst/>
                <a:latin typeface="Arial" panose="020B0604020202020204" pitchFamily="34" charset="0"/>
                <a:cs typeface="Arial" panose="020B0604020202020204" pitchFamily="34" charset="0"/>
              </a:rPr>
              <a:t>organised</a:t>
            </a:r>
            <a:r>
              <a:rPr lang="en-US" i="0" dirty="0">
                <a:solidFill>
                  <a:srgbClr val="212529"/>
                </a:solidFill>
                <a:effectLst/>
                <a:latin typeface="Arial" panose="020B0604020202020204" pitchFamily="34" charset="0"/>
                <a:cs typeface="Arial" panose="020B0604020202020204" pitchFamily="34" charset="0"/>
              </a:rPr>
              <a:t> trade with </a:t>
            </a:r>
            <a:r>
              <a:rPr lang="en-US" i="0" dirty="0" err="1">
                <a:solidFill>
                  <a:srgbClr val="212529"/>
                </a:solidFill>
                <a:effectLst/>
                <a:latin typeface="Arial" panose="020B0604020202020204" pitchFamily="34" charset="0"/>
                <a:cs typeface="Arial" panose="020B0604020202020204" pitchFamily="34" charset="0"/>
              </a:rPr>
              <a:t>neighbouring</a:t>
            </a:r>
            <a:r>
              <a:rPr lang="en-US" i="0" dirty="0">
                <a:solidFill>
                  <a:srgbClr val="212529"/>
                </a:solidFill>
                <a:effectLst/>
                <a:latin typeface="Arial" panose="020B0604020202020204" pitchFamily="34" charset="0"/>
                <a:cs typeface="Arial" panose="020B0604020202020204" pitchFamily="34" charset="0"/>
              </a:rPr>
              <a:t> countries</a:t>
            </a:r>
          </a:p>
          <a:p>
            <a:r>
              <a:rPr lang="en-US" dirty="0">
                <a:solidFill>
                  <a:srgbClr val="212529"/>
                </a:solidFill>
                <a:latin typeface="Arial" panose="020B0604020202020204" pitchFamily="34" charset="0"/>
                <a:cs typeface="Arial" panose="020B0604020202020204" pitchFamily="34" charset="0"/>
              </a:rPr>
              <a:t>H</a:t>
            </a:r>
            <a:r>
              <a:rPr lang="en-US" i="0" dirty="0">
                <a:solidFill>
                  <a:srgbClr val="212529"/>
                </a:solidFill>
                <a:effectLst/>
                <a:latin typeface="Arial" panose="020B0604020202020204" pitchFamily="34" charset="0"/>
                <a:cs typeface="Arial" panose="020B0604020202020204" pitchFamily="34" charset="0"/>
              </a:rPr>
              <a:t>igh feed costs</a:t>
            </a:r>
          </a:p>
          <a:p>
            <a:r>
              <a:rPr lang="en-US" dirty="0">
                <a:solidFill>
                  <a:srgbClr val="212529"/>
                </a:solidFill>
                <a:latin typeface="Arial" panose="020B0604020202020204" pitchFamily="34" charset="0"/>
                <a:cs typeface="Arial" panose="020B0604020202020204" pitchFamily="34" charset="0"/>
              </a:rPr>
              <a:t>H</a:t>
            </a:r>
            <a:r>
              <a:rPr lang="en-US" i="0" dirty="0">
                <a:solidFill>
                  <a:srgbClr val="212529"/>
                </a:solidFill>
                <a:effectLst/>
                <a:latin typeface="Arial" panose="020B0604020202020204" pitchFamily="34" charset="0"/>
                <a:cs typeface="Arial" panose="020B0604020202020204" pitchFamily="34" charset="0"/>
              </a:rPr>
              <a:t>igh disease pressure</a:t>
            </a:r>
            <a:endParaRPr lang="en-US" dirty="0">
              <a:latin typeface="Arial" panose="020B0604020202020204" pitchFamily="34" charset="0"/>
              <a:cs typeface="Arial" panose="020B0604020202020204" pitchFamily="34" charset="0"/>
            </a:endParaRPr>
          </a:p>
          <a:p>
            <a:endParaRPr lang="en-CM" dirty="0"/>
          </a:p>
        </p:txBody>
      </p:sp>
    </p:spTree>
    <p:extLst>
      <p:ext uri="{BB962C8B-B14F-4D97-AF65-F5344CB8AC3E}">
        <p14:creationId xmlns:p14="http://schemas.microsoft.com/office/powerpoint/2010/main" val="3477438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01583-ABDC-B340-D7F0-BE35B3887BD2}"/>
              </a:ext>
            </a:extLst>
          </p:cNvPr>
          <p:cNvSpPr>
            <a:spLocks noGrp="1"/>
          </p:cNvSpPr>
          <p:nvPr>
            <p:ph type="title"/>
          </p:nvPr>
        </p:nvSpPr>
        <p:spPr/>
        <p:txBody>
          <a:bodyPr/>
          <a:lstStyle/>
          <a:p>
            <a:r>
              <a:rPr lang="en-US" b="0" i="0" dirty="0">
                <a:solidFill>
                  <a:srgbClr val="222222"/>
                </a:solidFill>
                <a:effectLst/>
                <a:latin typeface="Arial" panose="020B0604020202020204" pitchFamily="34" charset="0"/>
              </a:rPr>
              <a:t>Ongoing ASF research </a:t>
            </a:r>
            <a:endParaRPr lang="en-CM" dirty="0"/>
          </a:p>
        </p:txBody>
      </p:sp>
      <p:sp>
        <p:nvSpPr>
          <p:cNvPr id="3" name="Content Placeholder 2">
            <a:extLst>
              <a:ext uri="{FF2B5EF4-FFF2-40B4-BE49-F238E27FC236}">
                <a16:creationId xmlns:a16="http://schemas.microsoft.com/office/drawing/2014/main" id="{BA2D8FC1-C329-9653-2D37-07EC5922278F}"/>
              </a:ext>
            </a:extLst>
          </p:cNvPr>
          <p:cNvSpPr>
            <a:spLocks noGrp="1"/>
          </p:cNvSpPr>
          <p:nvPr>
            <p:ph idx="1"/>
          </p:nvPr>
        </p:nvSpPr>
        <p:spPr/>
        <p:txBody>
          <a:bodyPr>
            <a:normAutofit fontScale="92500" lnSpcReduction="20000"/>
          </a:bodyPr>
          <a:lstStyle/>
          <a:p>
            <a:r>
              <a:rPr lang="en-US" sz="1900" b="1" i="0" dirty="0">
                <a:solidFill>
                  <a:srgbClr val="212121"/>
                </a:solidFill>
                <a:effectLst/>
                <a:latin typeface="Arial" panose="020B0604020202020204" pitchFamily="34" charset="0"/>
                <a:cs typeface="Arial" panose="020B0604020202020204" pitchFamily="34" charset="0"/>
              </a:rPr>
              <a:t>Distribution of ASF between 2010 and 2017 in the Adamawa, North, and Far North regions of Cameroon (2021) </a:t>
            </a:r>
            <a:r>
              <a:rPr lang="en-US" sz="1900" dirty="0">
                <a:solidFill>
                  <a:srgbClr val="212121"/>
                </a:solidFill>
                <a:latin typeface="Arial" panose="020B0604020202020204" pitchFamily="34" charset="0"/>
                <a:cs typeface="Arial" panose="020B0604020202020204" pitchFamily="34" charset="0"/>
              </a:rPr>
              <a:t>by the </a:t>
            </a:r>
            <a:r>
              <a:rPr lang="en-US" sz="1900" b="0" i="0" dirty="0">
                <a:solidFill>
                  <a:srgbClr val="212121"/>
                </a:solidFill>
                <a:effectLst/>
                <a:latin typeface="Arial" panose="020B0604020202020204" pitchFamily="34" charset="0"/>
                <a:cs typeface="Arial" panose="020B0604020202020204" pitchFamily="34" charset="0"/>
              </a:rPr>
              <a:t>Department of Animal Production Technology, College of Technology, University of Bamenda, </a:t>
            </a:r>
            <a:r>
              <a:rPr lang="en-US" sz="1900" b="0" i="0" dirty="0" err="1">
                <a:solidFill>
                  <a:srgbClr val="212121"/>
                </a:solidFill>
                <a:effectLst/>
                <a:latin typeface="Arial" panose="020B0604020202020204" pitchFamily="34" charset="0"/>
                <a:cs typeface="Arial" panose="020B0604020202020204" pitchFamily="34" charset="0"/>
              </a:rPr>
              <a:t>Bambili</a:t>
            </a:r>
            <a:r>
              <a:rPr lang="en-US" sz="1900" b="0" i="0" dirty="0">
                <a:solidFill>
                  <a:srgbClr val="212121"/>
                </a:solidFill>
                <a:effectLst/>
                <a:latin typeface="Arial" panose="020B0604020202020204" pitchFamily="34" charset="0"/>
                <a:cs typeface="Arial" panose="020B0604020202020204" pitchFamily="34" charset="0"/>
              </a:rPr>
              <a:t>, Cameroon.</a:t>
            </a:r>
          </a:p>
          <a:p>
            <a:r>
              <a:rPr lang="en-US" sz="1900" b="1" dirty="0">
                <a:solidFill>
                  <a:srgbClr val="212121"/>
                </a:solidFill>
                <a:latin typeface="Arial" panose="020B0604020202020204" pitchFamily="34" charset="0"/>
                <a:cs typeface="Arial" panose="020B0604020202020204" pitchFamily="34" charset="0"/>
              </a:rPr>
              <a:t>D</a:t>
            </a:r>
            <a:r>
              <a:rPr lang="en-US" sz="1900" b="1" i="0" dirty="0">
                <a:solidFill>
                  <a:srgbClr val="212121"/>
                </a:solidFill>
                <a:effectLst/>
                <a:latin typeface="Arial" panose="020B0604020202020204" pitchFamily="34" charset="0"/>
                <a:cs typeface="Arial" panose="020B0604020202020204" pitchFamily="34" charset="0"/>
              </a:rPr>
              <a:t>etermine the knowledge, skills and practices at risk of pig breeders; the prevalence of the disease in piggeries; the genome of the circulating virus (2020 )</a:t>
            </a:r>
            <a:r>
              <a:rPr lang="en-US" sz="1900" b="0" i="0" dirty="0">
                <a:solidFill>
                  <a:srgbClr val="212121"/>
                </a:solidFill>
                <a:effectLst/>
                <a:latin typeface="Arial" panose="020B0604020202020204" pitchFamily="34" charset="0"/>
                <a:cs typeface="Arial" panose="020B0604020202020204" pitchFamily="34" charset="0"/>
              </a:rPr>
              <a:t> School of Veterinary Medicine and Sciences, University of </a:t>
            </a:r>
            <a:r>
              <a:rPr lang="en-US" sz="1900" b="0" i="0" dirty="0" err="1">
                <a:solidFill>
                  <a:srgbClr val="212121"/>
                </a:solidFill>
                <a:effectLst/>
                <a:latin typeface="Arial" panose="020B0604020202020204" pitchFamily="34" charset="0"/>
                <a:cs typeface="Arial" panose="020B0604020202020204" pitchFamily="34" charset="0"/>
              </a:rPr>
              <a:t>Ngaoundéré</a:t>
            </a:r>
            <a:r>
              <a:rPr lang="en-US" sz="1900" b="0" i="0" dirty="0">
                <a:solidFill>
                  <a:srgbClr val="212121"/>
                </a:solidFill>
                <a:effectLst/>
                <a:latin typeface="Arial" panose="020B0604020202020204" pitchFamily="34" charset="0"/>
                <a:cs typeface="Arial" panose="020B0604020202020204" pitchFamily="34" charset="0"/>
              </a:rPr>
              <a:t>, </a:t>
            </a:r>
            <a:r>
              <a:rPr lang="en-US" sz="1900" b="0" i="0" dirty="0" err="1">
                <a:solidFill>
                  <a:srgbClr val="212121"/>
                </a:solidFill>
                <a:effectLst/>
                <a:latin typeface="Arial" panose="020B0604020202020204" pitchFamily="34" charset="0"/>
                <a:cs typeface="Arial" panose="020B0604020202020204" pitchFamily="34" charset="0"/>
              </a:rPr>
              <a:t>Ngaoundéré</a:t>
            </a:r>
            <a:r>
              <a:rPr lang="en-US" sz="1900" b="0" i="0" dirty="0">
                <a:solidFill>
                  <a:srgbClr val="212121"/>
                </a:solidFill>
                <a:effectLst/>
                <a:latin typeface="Arial" panose="020B0604020202020204" pitchFamily="34" charset="0"/>
                <a:cs typeface="Arial" panose="020B0604020202020204" pitchFamily="34" charset="0"/>
              </a:rPr>
              <a:t>.</a:t>
            </a:r>
            <a:endParaRPr lang="en-US" sz="1900" dirty="0">
              <a:solidFill>
                <a:srgbClr val="212121"/>
              </a:solidFill>
              <a:latin typeface="Arial" panose="020B0604020202020204" pitchFamily="34" charset="0"/>
              <a:cs typeface="Arial" panose="020B0604020202020204" pitchFamily="34" charset="0"/>
            </a:endParaRPr>
          </a:p>
          <a:p>
            <a:r>
              <a:rPr lang="en-US" sz="1900" b="1" dirty="0">
                <a:effectLst/>
                <a:latin typeface="Arial" panose="020B0604020202020204" pitchFamily="34" charset="0"/>
                <a:ea typeface="Calibri" panose="020F0502020204030204" pitchFamily="34" charset="0"/>
                <a:cs typeface="Arial" panose="020B0604020202020204" pitchFamily="34" charset="0"/>
              </a:rPr>
              <a:t>Molecular Characterization of ASFV in infected Pigs in Production Regions in Cameroon</a:t>
            </a:r>
            <a:r>
              <a:rPr lang="en-US" sz="1900" b="1" dirty="0">
                <a:solidFill>
                  <a:srgbClr val="212121"/>
                </a:solidFill>
                <a:effectLst/>
                <a:latin typeface="Arial" panose="020B0604020202020204" pitchFamily="34" charset="0"/>
                <a:ea typeface="Calibri" panose="020F0502020204030204" pitchFamily="34" charset="0"/>
                <a:cs typeface="Arial" panose="020B0604020202020204" pitchFamily="34" charset="0"/>
              </a:rPr>
              <a:t> (2022) </a:t>
            </a:r>
            <a:r>
              <a:rPr lang="en-US" sz="1900" b="1" dirty="0">
                <a:solidFill>
                  <a:srgbClr val="212121"/>
                </a:solidFill>
                <a:latin typeface="Arial" panose="020B0604020202020204" pitchFamily="34" charset="0"/>
                <a:ea typeface="Calibri" panose="020F0502020204030204" pitchFamily="34" charset="0"/>
                <a:cs typeface="Arial" panose="020B0604020202020204" pitchFamily="34" charset="0"/>
              </a:rPr>
              <a:t> </a:t>
            </a:r>
            <a:r>
              <a:rPr lang="en-US" sz="1900" dirty="0">
                <a:solidFill>
                  <a:srgbClr val="212121"/>
                </a:solidFill>
                <a:latin typeface="Arial" panose="020B0604020202020204" pitchFamily="34" charset="0"/>
                <a:ea typeface="Calibri" panose="020F0502020204030204" pitchFamily="34" charset="0"/>
                <a:cs typeface="Arial" panose="020B0604020202020204" pitchFamily="34" charset="0"/>
              </a:rPr>
              <a:t>by the </a:t>
            </a:r>
            <a:r>
              <a:rPr lang="en-US" sz="1900" dirty="0">
                <a:solidFill>
                  <a:srgbClr val="212121"/>
                </a:solidFill>
                <a:effectLst/>
                <a:latin typeface="Arial" panose="020B0604020202020204" pitchFamily="34" charset="0"/>
                <a:ea typeface="Calibri" panose="020F0502020204030204" pitchFamily="34" charset="0"/>
                <a:cs typeface="Arial" panose="020B0604020202020204" pitchFamily="34" charset="0"/>
              </a:rPr>
              <a:t>University of </a:t>
            </a:r>
            <a:r>
              <a:rPr lang="en-US" sz="1900" dirty="0" err="1">
                <a:solidFill>
                  <a:srgbClr val="212121"/>
                </a:solidFill>
                <a:effectLst/>
                <a:latin typeface="Arial" panose="020B0604020202020204" pitchFamily="34" charset="0"/>
                <a:ea typeface="Calibri" panose="020F0502020204030204" pitchFamily="34" charset="0"/>
                <a:cs typeface="Arial" panose="020B0604020202020204" pitchFamily="34" charset="0"/>
              </a:rPr>
              <a:t>Buea</a:t>
            </a:r>
            <a:r>
              <a:rPr lang="en-US" sz="1900" dirty="0">
                <a:solidFill>
                  <a:srgbClr val="212121"/>
                </a:solidFill>
                <a:effectLst/>
                <a:latin typeface="Arial" panose="020B0604020202020204" pitchFamily="34" charset="0"/>
                <a:ea typeface="Calibri" panose="020F0502020204030204" pitchFamily="34" charset="0"/>
                <a:cs typeface="Arial" panose="020B0604020202020204" pitchFamily="34" charset="0"/>
              </a:rPr>
              <a:t> in collaboration with the</a:t>
            </a:r>
            <a:r>
              <a:rPr lang="en-US" sz="1900" dirty="0">
                <a:solidFill>
                  <a:srgbClr val="212121"/>
                </a:solidFill>
                <a:latin typeface="Arial" panose="020B0604020202020204" pitchFamily="34" charset="0"/>
                <a:ea typeface="Calibri" panose="020F0502020204030204" pitchFamily="34" charset="0"/>
                <a:cs typeface="Arial" panose="020B0604020202020204" pitchFamily="34" charset="0"/>
              </a:rPr>
              <a:t> KU Leuven.</a:t>
            </a:r>
            <a:endParaRPr lang="en-US" sz="1900" dirty="0">
              <a:solidFill>
                <a:srgbClr val="212121"/>
              </a:solidFill>
              <a:latin typeface="Arial" panose="020B0604020202020204" pitchFamily="34" charset="0"/>
              <a:cs typeface="Arial" panose="020B0604020202020204" pitchFamily="34" charset="0"/>
            </a:endParaRPr>
          </a:p>
          <a:p>
            <a:r>
              <a:rPr lang="en-US" sz="1900" b="1" i="0" dirty="0">
                <a:solidFill>
                  <a:srgbClr val="212121"/>
                </a:solidFill>
                <a:effectLst/>
                <a:latin typeface="Arial" panose="020B0604020202020204" pitchFamily="34" charset="0"/>
                <a:cs typeface="Arial" panose="020B0604020202020204" pitchFamily="34" charset="0"/>
              </a:rPr>
              <a:t>Genetic characterization of African swine fever virus in Cameroon, 2010-2018 (2019) </a:t>
            </a:r>
            <a:r>
              <a:rPr lang="en-US" sz="1900" i="0" dirty="0">
                <a:solidFill>
                  <a:srgbClr val="212121"/>
                </a:solidFill>
                <a:effectLst/>
                <a:latin typeface="Arial" panose="020B0604020202020204" pitchFamily="34" charset="0"/>
                <a:cs typeface="Arial" panose="020B0604020202020204" pitchFamily="34" charset="0"/>
              </a:rPr>
              <a:t>by the Department of Microbiology, University de Yaoundé I, Yaoundé, Cameroon.</a:t>
            </a:r>
          </a:p>
          <a:p>
            <a:endParaRPr lang="en-CM" dirty="0"/>
          </a:p>
        </p:txBody>
      </p:sp>
    </p:spTree>
    <p:extLst>
      <p:ext uri="{BB962C8B-B14F-4D97-AF65-F5344CB8AC3E}">
        <p14:creationId xmlns:p14="http://schemas.microsoft.com/office/powerpoint/2010/main" val="414398221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d300111-1b6d-4ede-b74f-05b2b922cc1a" xsi:nil="true"/>
    <lcf76f155ced4ddcb4097134ff3c332f xmlns="e357bd84-b6d4-42ee-b8e4-ba03c7c10af9">
      <Terms xmlns="http://schemas.microsoft.com/office/infopath/2007/PartnerControls"/>
    </lcf76f155ced4ddcb4097134ff3c332f>
    <OralPresentation xmlns="e357bd84-b6d4-42ee-b8e4-ba03c7c10af9">true</OralPresent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7E49C6273058F4D94DF0ABA7DF59315" ma:contentTypeVersion="16" ma:contentTypeDescription="Create a new document." ma:contentTypeScope="" ma:versionID="f09cc8db0536a0c197d2b858bf682d67">
  <xsd:schema xmlns:xsd="http://www.w3.org/2001/XMLSchema" xmlns:xs="http://www.w3.org/2001/XMLSchema" xmlns:p="http://schemas.microsoft.com/office/2006/metadata/properties" xmlns:ns2="e357bd84-b6d4-42ee-b8e4-ba03c7c10af9" xmlns:ns3="fd300111-1b6d-4ede-b74f-05b2b922cc1a" targetNamespace="http://schemas.microsoft.com/office/2006/metadata/properties" ma:root="true" ma:fieldsID="1256129b3e863ba3db17be6029ed7baf" ns2:_="" ns3:_="">
    <xsd:import namespace="e357bd84-b6d4-42ee-b8e4-ba03c7c10af9"/>
    <xsd:import namespace="fd300111-1b6d-4ede-b74f-05b2b922cc1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OralPresentation"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57bd84-b6d4-42ee-b8e4-ba03c7c10a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OralPresentation" ma:index="14" nillable="true" ma:displayName="Oral Presentation" ma:default="1" ma:format="Dropdown" ma:internalName="OralPresentation">
      <xsd:simpleType>
        <xsd:restriction base="dms:Boolea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1bd5f298-1e24-4768-94fc-a8b9045ba2dd"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d300111-1b6d-4ede-b74f-05b2b922cc1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b3d5f5a1-dd62-47c3-95ef-ac155c8a0ca6}" ma:internalName="TaxCatchAll" ma:showField="CatchAllData" ma:web="fd300111-1b6d-4ede-b74f-05b2b922cc1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BAED60-B55A-4463-8262-447B013A16B1}">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fd300111-1b6d-4ede-b74f-05b2b922cc1a"/>
    <ds:schemaRef ds:uri="e357bd84-b6d4-42ee-b8e4-ba03c7c10af9"/>
    <ds:schemaRef ds:uri="http://www.w3.org/XML/1998/namespace"/>
  </ds:schemaRefs>
</ds:datastoreItem>
</file>

<file path=customXml/itemProps2.xml><?xml version="1.0" encoding="utf-8"?>
<ds:datastoreItem xmlns:ds="http://schemas.openxmlformats.org/officeDocument/2006/customXml" ds:itemID="{AB5FE570-2990-4F12-9B1F-A4259986C28F}">
  <ds:schemaRefs>
    <ds:schemaRef ds:uri="http://schemas.microsoft.com/sharepoint/v3/contenttype/forms"/>
  </ds:schemaRefs>
</ds:datastoreItem>
</file>

<file path=customXml/itemProps3.xml><?xml version="1.0" encoding="utf-8"?>
<ds:datastoreItem xmlns:ds="http://schemas.openxmlformats.org/officeDocument/2006/customXml" ds:itemID="{EACF1EF6-BA5E-41DB-95D0-9C2D1DBF6967}"/>
</file>

<file path=docProps/app.xml><?xml version="1.0" encoding="utf-8"?>
<Properties xmlns="http://schemas.openxmlformats.org/officeDocument/2006/extended-properties" xmlns:vt="http://schemas.openxmlformats.org/officeDocument/2006/docPropsVTypes">
  <Template>Facet</Template>
  <TotalTime>5562</TotalTime>
  <Words>593</Words>
  <Application>Microsoft Macintosh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Times New Roman</vt:lpstr>
      <vt:lpstr>TimesNewRomanPSMT</vt:lpstr>
      <vt:lpstr>Trebuchet MS</vt:lpstr>
      <vt:lpstr>URWPalladioL</vt:lpstr>
      <vt:lpstr>Wingdings 3</vt:lpstr>
      <vt:lpstr>Facet</vt:lpstr>
      <vt:lpstr>PowerPoint Presentation</vt:lpstr>
      <vt:lpstr>Title:Molecular Characterization of ASFV in infected Pigs in Production Regions in Cameroon </vt:lpstr>
      <vt:lpstr>Agenda </vt:lpstr>
      <vt:lpstr>Size and importance of the pig industry?</vt:lpstr>
      <vt:lpstr>Situation of the ASF in Cameroon </vt:lpstr>
      <vt:lpstr>Some of the key challenges faced?</vt:lpstr>
      <vt:lpstr>Ongoing ASF research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Patrick Bastiaensen</dc:creator>
  <cp:lastModifiedBy>stephen ghogomu</cp:lastModifiedBy>
  <cp:revision>132</cp:revision>
  <dcterms:created xsi:type="dcterms:W3CDTF">2021-09-26T10:04:22Z</dcterms:created>
  <dcterms:modified xsi:type="dcterms:W3CDTF">2023-02-01T14:13:02Z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0x01010077E49C6273058F4D94DF0ABA7DF59315</vt:lpwstr>
  </property>
  <property fmtid="{D5CDD505-2E9C-101B-9397-08002B2CF9AE}" pid="3" name="ComplianceAssetId">
    <vt:lpwstr/>
  </property>
  <property fmtid="{D5CDD505-2E9C-101B-9397-08002B2CF9AE}" pid="4" name="_ExtendedDescription">
    <vt:lpwstr/>
  </property>
  <property fmtid="{D5CDD505-2E9C-101B-9397-08002B2CF9AE}" pid="5" name="TriggerFlowInfo">
    <vt:lpwstr/>
  </property>
  <property fmtid="{D5CDD505-2E9C-101B-9397-08002B2CF9AE}" pid="6" name="MediaServiceImageTags">
    <vt:lpwstr/>
  </property>
</Properties>
</file>